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2.wmf" ContentType="image/x-wmf"/>
  <Override PartName="/ppt/media/image30.wmf" ContentType="image/x-wmf"/>
  <Override PartName="/ppt/media/image26.wmf" ContentType="image/x-wmf"/>
  <Override PartName="/ppt/media/image28.png" ContentType="image/png"/>
  <Override PartName="/ppt/media/image29.wmf" ContentType="image/x-wmf"/>
  <Override PartName="/ppt/media/image24.jpeg" ContentType="image/jpeg"/>
  <Override PartName="/ppt/media/image23.jpeg" ContentType="image/jpeg"/>
  <Override PartName="/ppt/media/image21.jpeg" ContentType="image/jpeg"/>
  <Override PartName="/ppt/media/image18.wmf" ContentType="image/x-wmf"/>
  <Override PartName="/ppt/media/image19.wmf" ContentType="image/x-wmf"/>
  <Override PartName="/ppt/media/image17.wmf" ContentType="image/x-wmf"/>
  <Override PartName="/ppt/media/image16.jpeg" ContentType="image/jpeg"/>
  <Override PartName="/ppt/media/image15.jpeg" ContentType="image/jpeg"/>
  <Override PartName="/ppt/media/image25.wmf" ContentType="image/x-wmf"/>
  <Override PartName="/ppt/media/image11.jpeg" ContentType="image/jpeg"/>
  <Override PartName="/ppt/media/image9.wmf" ContentType="image/x-wmf"/>
  <Override PartName="/ppt/media/image27.wmf" ContentType="image/x-wmf"/>
  <Override PartName="/ppt/media/image22.jpeg" ContentType="image/jpeg"/>
  <Override PartName="/ppt/media/image8.png" ContentType="image/png"/>
  <Override PartName="/ppt/media/image34.png" ContentType="image/png"/>
  <Override PartName="/ppt/media/image6.png" ContentType="image/png"/>
  <Override PartName="/ppt/media/image10.jpeg" ContentType="image/jpeg"/>
  <Override PartName="/ppt/media/image5.png" ContentType="image/png"/>
  <Override PartName="/ppt/media/image13.jpeg" ContentType="image/jpeg"/>
  <Override PartName="/ppt/media/image7.png" ContentType="image/png"/>
  <Override PartName="/ppt/media/image4.png" ContentType="image/png"/>
  <Override PartName="/ppt/media/image20.wmf" ContentType="image/x-wmf"/>
  <Override PartName="/ppt/media/image33.wmf" ContentType="image/x-wmf"/>
  <Override PartName="/ppt/media/image12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media/image31.wmf" ContentType="image/x-wmf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pic>
        <p:nvPicPr>
          <p:cNvPr id="15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DDE74ED9-7C78-4434-AE06-40CF243D59AC}" type="slidenum">
              <a:rPr lang="ru-RU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8C4670F2-5EE2-4A38-A67C-D53F44CA81C8}" type="slidenum">
              <a:rPr lang="ru-RU" sz="1200">
                <a:solidFill>
                  <a:srgbClr val="898989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0079B8E7-0E49-4D19-A65A-76F4A7E002CC}" type="slidenum">
              <a:rPr lang="ru-RU" sz="1200">
                <a:solidFill>
                  <a:srgbClr val="898989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 algn="r"/>
            <a:fld id="{B47A4A0A-5E6B-4629-B9A1-BDAE4F984A6D}" type="slidenum">
              <a:rPr lang="ru-RU" sz="1200">
                <a:solidFill>
                  <a:srgbClr val="898989"/>
                </a:solidFill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250560" y="333000"/>
            <a:ext cx="8893080" cy="146988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3600">
                <a:solidFill>
                  <a:srgbClr val="000000"/>
                </a:solidFill>
                <a:latin typeface="Calibri"/>
              </a:rPr>
              <a:t>СОБЛЮДЕНИЕ ПРАВИЛ ДОРОЖНОГО ДВИЖЕНИЯ - ЗАЛОГ ТВОЕЙ БЕЗОПАСНОСТИ</a:t>
            </a:r>
            <a:endParaRPr/>
          </a:p>
        </p:txBody>
      </p:sp>
      <p:pic>
        <p:nvPicPr>
          <p:cNvPr id="157" name="Picture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87480" y="2421000"/>
            <a:ext cx="3799080" cy="417672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Как мы переходим улицу</a:t>
            </a:r>
            <a:endParaRPr/>
          </a:p>
        </p:txBody>
      </p:sp>
      <p:pic>
        <p:nvPicPr>
          <p:cNvPr id="188" name="Picture 2" descr="C:\Users\User\Desktop\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1428840"/>
            <a:ext cx="1904760" cy="1428840"/>
          </a:xfrm>
          <a:prstGeom prst="rect">
            <a:avLst/>
          </a:prstGeom>
          <a:ln>
            <a:noFill/>
          </a:ln>
        </p:spPr>
      </p:pic>
      <p:pic>
        <p:nvPicPr>
          <p:cNvPr id="189" name="Picture 3" descr="C:\Users\User\Desktop\i (1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643720" y="1428840"/>
            <a:ext cx="2638440" cy="142884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C:\Users\User\Desktop\i (3)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785960" y="3071880"/>
            <a:ext cx="5214960" cy="32860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000">
                <a:solidFill>
                  <a:srgbClr val="ff0000"/>
                </a:solidFill>
                <a:latin typeface="Calibri"/>
              </a:rPr>
              <a:t>Почему дети попадают под машину?</a:t>
            </a:r>
            <a:endParaRPr/>
          </a:p>
        </p:txBody>
      </p:sp>
      <p:pic>
        <p:nvPicPr>
          <p:cNvPr id="192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4360" y="1600200"/>
            <a:ext cx="7632720" cy="42418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000">
                <a:solidFill>
                  <a:srgbClr val="ff0000"/>
                </a:solidFill>
                <a:latin typeface="Calibri"/>
              </a:rPr>
              <a:t>ПРАВИЛА ДЛЯ ПЕШЕХОДОВ</a:t>
            </a:r>
            <a:endParaRPr/>
          </a:p>
        </p:txBody>
      </p:sp>
      <p:pic>
        <p:nvPicPr>
          <p:cNvPr id="194" name="Picture 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0920" y="2421000"/>
            <a:ext cx="4465440" cy="2952720"/>
          </a:xfrm>
          <a:prstGeom prst="rect">
            <a:avLst/>
          </a:prstGeom>
          <a:ln>
            <a:noFill/>
          </a:ln>
        </p:spPr>
      </p:pic>
      <p:sp>
        <p:nvSpPr>
          <p:cNvPr id="195" name="TextShape 2"/>
          <p:cNvSpPr txBox="1"/>
          <p:nvPr/>
        </p:nvSpPr>
        <p:spPr>
          <a:xfrm>
            <a:off x="4648320" y="1988640"/>
            <a:ext cx="4038480" cy="414180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Опиши, что происходит на картинке. </a:t>
            </a:r>
            <a:endParaRPr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Найди причину аварии, которая произошла или могла бы произойти.</a:t>
            </a:r>
            <a:endParaRPr/>
          </a:p>
          <a:p>
            <a:pPr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Вспомни Правила дорожного движения, которые помогут избежать несчастных случаев в данной ситуации.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ОПАСНЫЕ СИТУАЦИИ</a:t>
            </a:r>
            <a:endParaRPr/>
          </a:p>
        </p:txBody>
      </p:sp>
      <p:pic>
        <p:nvPicPr>
          <p:cNvPr id="197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1600200"/>
            <a:ext cx="3095640" cy="2189160"/>
          </a:xfrm>
          <a:prstGeom prst="rect">
            <a:avLst/>
          </a:prstGeom>
          <a:ln>
            <a:noFill/>
          </a:ln>
        </p:spPr>
      </p:pic>
      <p:pic>
        <p:nvPicPr>
          <p:cNvPr id="198" name="Pictur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70120" y="3941640"/>
            <a:ext cx="3213000" cy="2189160"/>
          </a:xfrm>
          <a:prstGeom prst="rect">
            <a:avLst/>
          </a:prstGeom>
          <a:ln>
            <a:noFill/>
          </a:ln>
        </p:spPr>
      </p:pic>
      <p:sp>
        <p:nvSpPr>
          <p:cNvPr id="199" name="TextShape 2"/>
          <p:cNvSpPr txBox="1"/>
          <p:nvPr/>
        </p:nvSpPr>
        <p:spPr>
          <a:xfrm>
            <a:off x="4648320" y="1599840"/>
            <a:ext cx="4038480" cy="453060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На этих двух картинках пока не происходит ничего опасного для людей. Но в любой момент могут возникнуть опасные ситуации. Можете ли вы назвать их?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000">
                <a:solidFill>
                  <a:srgbClr val="ff0000"/>
                </a:solidFill>
                <a:latin typeface="Calibri"/>
              </a:rPr>
              <a:t>БУДЬ ОСТОРОЖЕН </a:t>
            </a:r>
            <a:r>
              <a:rPr lang="ru-RU" sz="4000">
                <a:solidFill>
                  <a:srgbClr val="ff0000"/>
                </a:solidFill>
                <a:latin typeface="Calibri"/>
              </a:rPr>
              <a:t>
</a:t>
            </a:r>
            <a:r>
              <a:rPr lang="ru-RU" sz="4000">
                <a:solidFill>
                  <a:srgbClr val="ff0000"/>
                </a:solidFill>
                <a:latin typeface="Calibri"/>
              </a:rPr>
              <a:t>НА ДОРОГЕ</a:t>
            </a:r>
            <a:endParaRPr/>
          </a:p>
        </p:txBody>
      </p:sp>
      <p:pic>
        <p:nvPicPr>
          <p:cNvPr id="201" name="Picture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52800" y="1600200"/>
            <a:ext cx="3038400" cy="2189160"/>
          </a:xfrm>
          <a:prstGeom prst="rect">
            <a:avLst/>
          </a:prstGeom>
          <a:ln>
            <a:noFill/>
          </a:ln>
        </p:spPr>
      </p:pic>
      <p:sp>
        <p:nvSpPr>
          <p:cNvPr id="202" name="TextShape 2"/>
          <p:cNvSpPr txBox="1"/>
          <p:nvPr/>
        </p:nvSpPr>
        <p:spPr>
          <a:xfrm>
            <a:off x="457200" y="5444640"/>
            <a:ext cx="8229600" cy="86364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Укажи неосторожных людей, которые подвергают себя опасности.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/>
            <a:r>
              <a:rPr lang="ru-RU">
                <a:solidFill>
                  <a:srgbClr val="000000"/>
                </a:solidFill>
                <a:latin typeface="Calibri"/>
              </a:rPr>
              <a:t>Посмотри внимательно на рисунки. На каких из них ребенок может быть сбит машиной потому, что водитель не видит его?</a:t>
            </a:r>
            <a:endParaRPr/>
          </a:p>
        </p:txBody>
      </p:sp>
      <p:pic>
        <p:nvPicPr>
          <p:cNvPr id="204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41480" y="1643040"/>
            <a:ext cx="4035240" cy="1630440"/>
          </a:xfrm>
          <a:prstGeom prst="rect">
            <a:avLst/>
          </a:prstGeom>
          <a:ln>
            <a:noFill/>
          </a:ln>
        </p:spPr>
      </p:pic>
      <p:pic>
        <p:nvPicPr>
          <p:cNvPr id="205" name="Picture 1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657760" y="1655640"/>
            <a:ext cx="2019240" cy="2078280"/>
          </a:xfrm>
          <a:prstGeom prst="rect">
            <a:avLst/>
          </a:prstGeom>
          <a:ln>
            <a:noFill/>
          </a:ln>
        </p:spPr>
      </p:pic>
      <p:pic>
        <p:nvPicPr>
          <p:cNvPr id="206" name="Picture 1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40" y="3933720"/>
            <a:ext cx="3529080" cy="1760760"/>
          </a:xfrm>
          <a:prstGeom prst="rect">
            <a:avLst/>
          </a:prstGeom>
          <a:ln>
            <a:noFill/>
          </a:ln>
        </p:spPr>
      </p:pic>
      <p:pic>
        <p:nvPicPr>
          <p:cNvPr id="207" name="Picture 1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19640" y="4076640"/>
            <a:ext cx="3309840" cy="170676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Тест -опрос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По тротуару надо идти, придерживаясь правой стороны.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На жёлтый сигнал светофора можно переходить проезжую часть улицы, так как транспорт стоит.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Если горит красный сигнал светофора. А машина далеко, то можно быстро перебежать дорогу.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При переходе дороги можно разговаривать.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Если я вижу медленно едущий транспорт, то смело перебегу дорогу.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Даже если транспорт движется медленно, всё равно буду ждать, пока он проедет. </a:t>
            </a:r>
            <a:endParaRPr/>
          </a:p>
          <a:p>
            <a:pPr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Я перейду дорогу только в том случае, если загорелся </a:t>
            </a:r>
            <a:r>
              <a:rPr i="1" lang="ru-RU" sz="2000">
                <a:solidFill>
                  <a:srgbClr val="000000"/>
                </a:solidFill>
                <a:latin typeface="Calibri"/>
              </a:rPr>
              <a:t>….</a:t>
            </a:r>
            <a:r>
              <a:rPr lang="ru-RU" sz="20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Calibri"/>
              </a:rPr>
              <a:t>Запомни:</a:t>
            </a:r>
            <a:endParaRPr/>
          </a:p>
        </p:txBody>
      </p:sp>
      <p:sp>
        <p:nvSpPr>
          <p:cNvPr id="21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Выходя на улицу,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Приготовь заранее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Вежливость и сдержанность,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А главное – внимание.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Шагая осторожно,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За улицей следи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И только там, где можно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Её переходи!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Нельзя ходить зевая!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Нельзя считать ворон!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На дороге – все молчок!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Рот закрыли на замок!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На дороге – это ясно: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Разговаривать опасно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ЗНАЕТЕ ЛИ ВЫ?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Больше всего дорожных происшествий с детьми происходит в апреле – мае и в сентябре – октябре. В течение суток самое травмоопасное время – вторая половина дня.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Больше всего от дорожных происшествий страдают дети от 7 до 14 лет. На их долю приходится более 62% всех происшествий, случившихся с несовершеннолетними. 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Наибольшее число аварий с участием детей и подростков происходит в крупных городах (65%).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Среди категорий участников дорожного движения  наиболее часто попадают в аварию юные пешеходы (52,7%) и юные велосипедисты (7,1%), а  также дети-пассажиры (35,5%)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371600" y="1219320"/>
            <a:ext cx="7010280" cy="5029200"/>
          </a:xfrm>
          <a:prstGeom prst="textWave2">
            <a:avLst>
              <a:gd name="adj1" fmla="val 1400"/>
              <a:gd name="adj2" fmla="val 10800"/>
            </a:avLst>
          </a:prstGeom>
          <a:gradFill>
            <a:gsLst>
              <a:gs pos="0">
                <a:srgbClr val="990033"/>
              </a:gs>
              <a:gs pos="50000">
                <a:srgbClr val="ff9999"/>
              </a:gs>
              <a:gs pos="100000">
                <a:srgbClr val="990033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txBody>
          <a:bodyPr wrap="none" lIns="90000" rIns="90000" tIns="46800" bIns="46800" anchorCtr="1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До свидания!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Желаем удачи!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До новой встречи! </a:t>
            </a:r>
            <a:endParaRPr/>
          </a:p>
        </p:txBody>
      </p:sp>
      <p:pic>
        <p:nvPicPr>
          <p:cNvPr id="215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8360" y="404640"/>
            <a:ext cx="1724040" cy="28083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3600">
                <a:latin typeface="Calibri"/>
              </a:rPr>
              <a:t>Фонетическая зарядка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endParaRPr/>
          </a:p>
          <a:p>
            <a:pPr>
              <a:buFont typeface="Arial"/>
              <a:buChar char="•"/>
            </a:pPr>
            <a:r>
              <a:rPr lang="ru-RU" sz="3200">
                <a:latin typeface="Calibri"/>
              </a:rPr>
              <a:t> </a:t>
            </a:r>
            <a:r>
              <a:rPr lang="ru-RU" sz="3200">
                <a:latin typeface="Calibri"/>
              </a:rPr>
              <a:t>Отгадайте, что это?</a:t>
            </a:r>
            <a:endParaRPr/>
          </a:p>
          <a:p>
            <a:pPr>
              <a:buFont typeface="Arial"/>
              <a:buChar char="•"/>
            </a:pPr>
            <a:r>
              <a:rPr lang="ru-RU" sz="3200">
                <a:latin typeface="Calibri"/>
              </a:rPr>
              <a:t>Начало – нота, потом оленя украшение.</a:t>
            </a:r>
            <a:r>
              <a:rPr lang="ru-RU" sz="3200">
                <a:latin typeface="Calibri"/>
              </a:rPr>
              <a:t>
</a:t>
            </a:r>
            <a:r>
              <a:rPr lang="ru-RU" sz="3200">
                <a:latin typeface="Calibri"/>
              </a:rPr>
              <a:t>А вместе – место оживлённого движения. 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722160" y="1285560"/>
            <a:ext cx="7772400" cy="4483080"/>
          </a:xfrm>
          <a:prstGeom prst="rect">
            <a:avLst/>
          </a:prstGeom>
        </p:spPr>
        <p:txBody>
          <a:bodyPr/>
          <a:p>
            <a:pPr/>
            <a:r>
              <a:rPr b="1" lang="ru-RU" sz="2800">
                <a:solidFill>
                  <a:srgbClr val="000000"/>
                </a:solidFill>
                <a:latin typeface="Calibri"/>
              </a:rPr>
              <a:t>ПРЕЗЕНТАЦИЮ ПОДГОТОВИЛИ УЧАЩИЕСЯ: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               АПЕТЕНОК В. 9»А»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                МОРОЗОВА П. 9 «А»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                МАРКАРЬЯН Д. 9 «А»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                САКАЛОВА З. 9 «А»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000">
                <a:solidFill>
                  <a:srgbClr val="000000"/>
                </a:solidFill>
                <a:latin typeface="Calibri"/>
              </a:rPr>
              <a:t>ПОД РУКОВОДСТВОМ ВОСПИТАТЕЛЯ  БАСКОВСКОЙ С.А.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C:\Users\User\Desktop\doroga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1143000"/>
            <a:ext cx="6096240" cy="457200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4068720" y="3244680"/>
            <a:ext cx="992880" cy="368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/>
            <a:r>
              <a:rPr i="1" lang="ru-RU">
                <a:latin typeface="Times New Roman"/>
              </a:rPr>
              <a:t>(дорога)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3571920" y="6000840"/>
            <a:ext cx="1258200" cy="52056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6800" bIns="46800"/>
          <a:p>
            <a:pPr/>
            <a:r>
              <a:rPr i="1" lang="ru-RU" sz="2800">
                <a:latin typeface="Times New Roman"/>
              </a:rPr>
              <a:t>Дорога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История дороги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6840" y="1534680"/>
            <a:ext cx="4040280" cy="63972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pic>
        <p:nvPicPr>
          <p:cNvPr id="165" name="Picture 2" descr="C:\Users\User\Desktop\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80" y="2928960"/>
            <a:ext cx="3120840" cy="2428920"/>
          </a:xfrm>
          <a:prstGeom prst="rect">
            <a:avLst/>
          </a:prstGeom>
          <a:ln>
            <a:noFill/>
          </a:ln>
        </p:spPr>
      </p:pic>
      <p:sp>
        <p:nvSpPr>
          <p:cNvPr id="166" name="TextShape 3"/>
          <p:cNvSpPr txBox="1"/>
          <p:nvPr/>
        </p:nvSpPr>
        <p:spPr>
          <a:xfrm>
            <a:off x="4644720" y="1534680"/>
            <a:ext cx="4041720" cy="639720"/>
          </a:xfrm>
          <a:prstGeom prst="rect">
            <a:avLst/>
          </a:prstGeom>
        </p:spPr>
        <p:txBody>
          <a:bodyPr lIns="90000" rIns="90000" tIns="46800" bIns="46800" anchor="b"/>
          <a:p>
            <a:endParaRPr/>
          </a:p>
        </p:txBody>
      </p:sp>
      <p:sp>
        <p:nvSpPr>
          <p:cNvPr id="167" name="TextShape 4"/>
          <p:cNvSpPr txBox="1"/>
          <p:nvPr/>
        </p:nvSpPr>
        <p:spPr>
          <a:xfrm>
            <a:off x="4644720" y="2174760"/>
            <a:ext cx="4041720" cy="39513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1600">
                <a:solidFill>
                  <a:srgbClr val="201929"/>
                </a:solidFill>
                <a:latin typeface="Calibri"/>
              </a:rPr>
              <a:t>Было это очень давно. Люди жили тогда в непроходимых лесах. Разводили скот, охотились, собирали мёд, ловили рыбу. Трудно было пробираться сквозь дремучие леса, но это было необходимо. И люди стали прорубать в лесах проходы. Их стали называть «путинами». </a:t>
            </a:r>
            <a:endParaRPr/>
          </a:p>
          <a:p>
            <a:pPr>
              <a:buFont typeface="Arial"/>
              <a:buChar char="•"/>
            </a:pPr>
            <a:r>
              <a:rPr lang="ru-RU" sz="1600">
                <a:solidFill>
                  <a:srgbClr val="201929"/>
                </a:solidFill>
                <a:latin typeface="Calibri"/>
              </a:rPr>
              <a:t>Путины соединяли между собой населённые пункты, их стали называть дорогами. Много дорог в нашей стране. Проехать по всем – это всё равно, что два раза совершить путешествие на Луну и обратно. 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Первые дороги</a:t>
            </a:r>
            <a:endParaRPr/>
          </a:p>
        </p:txBody>
      </p:sp>
      <p:pic>
        <p:nvPicPr>
          <p:cNvPr id="169" name="Picture 2" descr="C:\Users\User\Desktop\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643040"/>
            <a:ext cx="2792160" cy="2428920"/>
          </a:xfrm>
          <a:prstGeom prst="rect">
            <a:avLst/>
          </a:prstGeom>
          <a:ln>
            <a:noFill/>
          </a:ln>
        </p:spPr>
      </p:pic>
      <p:sp>
        <p:nvSpPr>
          <p:cNvPr id="170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Когда-то давным-давно, единственным средством передвижения были конные упряжки, чтобы прохожие и кареты не вязли в грязи дороги стали покрывать твёрдым покрытием. В России первые дороги были сделаны из круглых, уложенных рядами брёвен. </a:t>
            </a:r>
            <a:endParaRPr/>
          </a:p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Главные московские улицы было решено </a:t>
            </a:r>
            <a:r>
              <a:rPr lang="ru-RU" sz="1600" u="sng">
                <a:solidFill>
                  <a:srgbClr val="000000"/>
                </a:solidFill>
                <a:latin typeface="Calibri"/>
              </a:rPr>
              <a:t>замостить</a:t>
            </a:r>
            <a:r>
              <a:rPr lang="ru-RU" sz="1600">
                <a:solidFill>
                  <a:srgbClr val="000000"/>
                </a:solidFill>
                <a:latin typeface="Calibri"/>
              </a:rPr>
              <a:t> камнем в 1692 году. По царскому указу в город никого не пропускали, пока не сдадут страже три камня, не меньше гусиного яйца. </a:t>
            </a:r>
            <a:endParaRPr/>
          </a:p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Первая дорога в России появилась в 1722 году (почти триста лет назад). По приказу царя Петра I её проложили между Москвой и Петербургом. Дорогу покрыли гравием. 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  <p:pic>
        <p:nvPicPr>
          <p:cNvPr id="171" name="Picture 3" descr="C:\Users\User\Desktop\i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720" y="4429080"/>
            <a:ext cx="2261880" cy="19288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Тротуар</a:t>
            </a:r>
            <a:endParaRPr/>
          </a:p>
        </p:txBody>
      </p:sp>
      <p:pic>
        <p:nvPicPr>
          <p:cNvPr id="173" name="Picture 3" descr="C:\Users\User\Desktop\i (1)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2143080"/>
            <a:ext cx="2786040" cy="2365560"/>
          </a:xfrm>
          <a:prstGeom prst="rect">
            <a:avLst/>
          </a:prstGeom>
          <a:ln>
            <a:noFill/>
          </a:ln>
        </p:spPr>
      </p:pic>
      <p:sp>
        <p:nvSpPr>
          <p:cNvPr id="174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Тротуар – в переводе с французского обозначает «дорога для пешеходов». Сейчас тротуары есть во всех городах и деревнях. Эта часть улицы  принадлежит людям. Тротуары устраивают выше, чем проезжую часть, для того, чтобы в дождь с них быстрее стекала вода, чтобы машины случайно не заезжали на тротуар и не задевали прохожих, чтобы обезопасить пешеходов, оградить их от транспорта. В наше время трудно представить, что можно обойтись без тротуара. 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Светофор</a:t>
            </a:r>
            <a:endParaRPr/>
          </a:p>
        </p:txBody>
      </p:sp>
      <p:pic>
        <p:nvPicPr>
          <p:cNvPr id="176" name="Picture 2" descr="C:\Users\User\Desktop\i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714240" y="1857240"/>
            <a:ext cx="1428840" cy="1428840"/>
          </a:xfrm>
          <a:prstGeom prst="rect">
            <a:avLst/>
          </a:prstGeom>
          <a:ln>
            <a:noFill/>
          </a:ln>
        </p:spPr>
      </p:pic>
      <p:sp>
        <p:nvSpPr>
          <p:cNvPr id="177" name="TextShape 2"/>
          <p:cNvSpPr txBox="1"/>
          <p:nvPr/>
        </p:nvSpPr>
        <p:spPr>
          <a:xfrm>
            <a:off x="4647960" y="1285560"/>
            <a:ext cx="4281480" cy="54291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Свое происхождение светофоры ведут от семафоров, которые применялись на железных дорогах и имели два цвета – красный и зелёный. Такой семафор более ста лет назад был установлен на улицах Лондона. Но, чтобы не было столкновений, нужен был какой-то промежуток времени между зелёными и красными сигналами. И тогда люди придумали жёлтый цвет. </a:t>
            </a:r>
            <a:endParaRPr/>
          </a:p>
          <a:p>
            <a:pPr>
              <a:buFont typeface="Arial"/>
              <a:buChar char="•"/>
            </a:pPr>
            <a:r>
              <a:rPr lang="ru-RU" sz="1600">
                <a:solidFill>
                  <a:srgbClr val="000000"/>
                </a:solidFill>
                <a:latin typeface="Calibri"/>
              </a:rPr>
              <a:t>В нашей стране первый светофор появился на улицах Москвы в 1929 году. Он представлял собой круг, разделённый на три сектора: красный, жёлтый и зелёный. По кругу, как по циферблату часов, двигалась стрелка. Управлял таким светофором специально представленный к нему регулировщик. Но уже несколько лет такой светофор заменили на электрический, который действует и сегодня. 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  <p:pic>
        <p:nvPicPr>
          <p:cNvPr id="178" name="Picture 3" descr="C:\Users\User\Desktop\i (1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60" y="3929040"/>
            <a:ext cx="2076480" cy="22147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27756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ff0000"/>
                </a:solidFill>
                <a:latin typeface="Calibri"/>
              </a:rPr>
              <a:t>ОПАЗДЫВАЯ В ШКОЛУ…</a:t>
            </a:r>
            <a:endParaRPr/>
          </a:p>
        </p:txBody>
      </p:sp>
      <p:pic>
        <p:nvPicPr>
          <p:cNvPr id="180" name="Picture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6920" y="1628640"/>
            <a:ext cx="2953080" cy="2428920"/>
          </a:xfrm>
          <a:prstGeom prst="rect">
            <a:avLst/>
          </a:prstGeom>
          <a:ln>
            <a:noFill/>
          </a:ln>
        </p:spPr>
      </p:pic>
      <p:pic>
        <p:nvPicPr>
          <p:cNvPr id="181" name="Picture 10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1320" y="1717560"/>
            <a:ext cx="2292480" cy="1954440"/>
          </a:xfrm>
          <a:prstGeom prst="rect">
            <a:avLst/>
          </a:prstGeom>
          <a:ln>
            <a:noFill/>
          </a:ln>
        </p:spPr>
      </p:pic>
      <p:pic>
        <p:nvPicPr>
          <p:cNvPr id="182" name="Picture 11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00000" y="4292640"/>
            <a:ext cx="2880000" cy="2341440"/>
          </a:xfrm>
          <a:prstGeom prst="rect">
            <a:avLst/>
          </a:prstGeom>
          <a:ln>
            <a:noFill/>
          </a:ln>
        </p:spPr>
      </p:pic>
      <p:pic>
        <p:nvPicPr>
          <p:cNvPr id="183" name="Picture 12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521320" y="4054320"/>
            <a:ext cx="2292480" cy="19638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latin typeface="Calibri"/>
              </a:rPr>
              <a:t>Дорожные знаки</a:t>
            </a:r>
            <a:endParaRPr/>
          </a:p>
        </p:txBody>
      </p:sp>
      <p:pic>
        <p:nvPicPr>
          <p:cNvPr id="185" name="Picture 2" descr="C:\Users\User\Desktop\i (2).jpg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2428920"/>
            <a:ext cx="3714480" cy="2857320"/>
          </a:xfrm>
          <a:prstGeom prst="rect">
            <a:avLst/>
          </a:prstGeom>
          <a:ln>
            <a:noFill/>
          </a:ln>
        </p:spPr>
      </p:pic>
      <p:sp>
        <p:nvSpPr>
          <p:cNvPr id="186" name="TextShape 2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Очень нужен он в пути,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Где дорогу перейти?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Он расскажет «что» и «как»,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
</a:t>
            </a:r>
            <a:r>
              <a:rPr lang="ru-RU" sz="2800">
                <a:solidFill>
                  <a:srgbClr val="000000"/>
                </a:solidFill>
                <a:latin typeface="Calibri"/>
              </a:rPr>
              <a:t>Звать его ….. </a:t>
            </a:r>
            <a:r>
              <a:rPr i="1" lang="ru-RU" sz="2800">
                <a:solidFill>
                  <a:srgbClr val="000000"/>
                </a:solidFill>
                <a:latin typeface="Calibri"/>
              </a:rPr>
              <a:t>дорожный знак.</a:t>
            </a:r>
            <a:endParaRPr/>
          </a:p>
          <a:p>
            <a:pPr>
              <a:buFont typeface="Arial"/>
              <a:buChar char="•"/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